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6" r:id="rId9"/>
    <p:sldId id="267" r:id="rId10"/>
    <p:sldId id="268" r:id="rId11"/>
    <p:sldId id="263" r:id="rId12"/>
    <p:sldId id="269" r:id="rId13"/>
    <p:sldId id="270" r:id="rId14"/>
    <p:sldId id="271" r:id="rId15"/>
    <p:sldId id="272" r:id="rId16"/>
    <p:sldId id="264" r:id="rId17"/>
    <p:sldId id="265" r:id="rId18"/>
  </p:sldIdLst>
  <p:sldSz cx="9144000" cy="5143500" type="screen16x9"/>
  <p:notesSz cx="6858000" cy="9144000"/>
  <p:embeddedFontLst>
    <p:embeddedFont>
      <p:font typeface="Raleway"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75" d="100"/>
          <a:sy n="75" d="100"/>
        </p:scale>
        <p:origin x="-1236" y="-324"/>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6f353865b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6f353865b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f35365a0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f35365a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f35365a0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f35365a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f35365a0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f35365a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f35365a0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f35365a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f35365a0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f35365a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f35365a0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6f35365a0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6f35365a0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f35365a0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6f35365a0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6f35365a0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6f35365a0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6f35365a0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f35365a0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f35365a0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f35365a0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6f35365a0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6f35365a0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6f35365a0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f35365a0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f35365a0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f35365a0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f35365a0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6f353865b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6f353865b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LUXESTAY (Luxury Staying)</a:t>
            </a:r>
            <a:endParaRPr/>
          </a:p>
        </p:txBody>
      </p:sp>
      <p:sp>
        <p:nvSpPr>
          <p:cNvPr id="59" name="Google Shape;59;p1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Hotel Booking </a:t>
            </a:r>
            <a:r>
              <a:rPr lang="en" dirty="0" smtClean="0"/>
              <a:t>Website</a:t>
            </a:r>
          </a:p>
          <a:p>
            <a:pPr marL="0" lvl="0" indent="0" algn="l" rtl="0">
              <a:spcBef>
                <a:spcPts val="0"/>
              </a:spcBef>
              <a:spcAft>
                <a:spcPts val="0"/>
              </a:spcAft>
              <a:buNone/>
            </a:pPr>
            <a:r>
              <a:rPr lang="en" dirty="0" smtClean="0"/>
              <a:t>(Cutomer Values)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Achievements</a:t>
            </a:r>
            <a:endParaRPr/>
          </a:p>
        </p:txBody>
      </p:sp>
      <p:sp>
        <p:nvSpPr>
          <p:cNvPr id="114" name="Google Shape;11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Responsive Design ensures optimal viewing experience across devices.</a:t>
            </a:r>
            <a:endParaRPr/>
          </a:p>
          <a:p>
            <a:pPr marL="457200" lvl="0" indent="-342900" algn="l" rtl="0">
              <a:spcBef>
                <a:spcPts val="0"/>
              </a:spcBef>
              <a:spcAft>
                <a:spcPts val="0"/>
              </a:spcAft>
              <a:buSzPts val="1800"/>
              <a:buChar char="●"/>
            </a:pPr>
            <a:r>
              <a:rPr lang="en" dirty="0"/>
              <a:t>Secure Authentication protects user accounts and sensitive data.</a:t>
            </a:r>
            <a:endParaRPr/>
          </a:p>
          <a:p>
            <a:pPr marL="457200" lvl="0" indent="-342900" algn="l" rtl="0">
              <a:spcBef>
                <a:spcPts val="0"/>
              </a:spcBef>
              <a:spcAft>
                <a:spcPts val="0"/>
              </a:spcAft>
              <a:buSzPts val="1800"/>
              <a:buChar char="●"/>
            </a:pPr>
            <a:r>
              <a:rPr lang="en" dirty="0"/>
              <a:t>Efficient Database Management optimizes data storage and retrieval.</a:t>
            </a:r>
            <a:endParaRPr/>
          </a:p>
          <a:p>
            <a:pPr marL="457200" lvl="0" indent="-342900" algn="l" rtl="0">
              <a:spcBef>
                <a:spcPts val="0"/>
              </a:spcBef>
              <a:spcAft>
                <a:spcPts val="0"/>
              </a:spcAft>
              <a:buSzPts val="1800"/>
              <a:buChar char="●"/>
            </a:pPr>
            <a:r>
              <a:rPr lang="en" dirty="0"/>
              <a:t>Comprehensive Admin Dashboard streamlines hotel management tasks.</a:t>
            </a:r>
            <a:endParaRPr/>
          </a:p>
        </p:txBody>
      </p:sp>
      <p:cxnSp>
        <p:nvCxnSpPr>
          <p:cNvPr id="115" name="Google Shape;115;p21"/>
          <p:cNvCxnSpPr/>
          <p:nvPr/>
        </p:nvCxnSpPr>
        <p:spPr>
          <a:xfrm>
            <a:off x="2388150" y="4168925"/>
            <a:ext cx="4514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Customer Value</a:t>
            </a:r>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dirty="0"/>
              <a:t>For Guests:</a:t>
            </a:r>
            <a:endParaRPr sz="2000" b="1"/>
          </a:p>
          <a:p>
            <a:pPr marL="0" lvl="0" indent="0" algn="l" rtl="0">
              <a:spcBef>
                <a:spcPts val="1200"/>
              </a:spcBef>
              <a:spcAft>
                <a:spcPts val="0"/>
              </a:spcAft>
              <a:buNone/>
            </a:pPr>
            <a:r>
              <a:rPr lang="en" dirty="0"/>
              <a:t>Our platform offers guests convenience, personalization, trust, and responsive customer support, enriching their experience and fostering loyalty.</a:t>
            </a:r>
            <a:endParaRPr/>
          </a:p>
          <a:p>
            <a:pPr marL="0" lvl="0" indent="0" algn="l" rtl="0">
              <a:spcBef>
                <a:spcPts val="1200"/>
              </a:spcBef>
              <a:spcAft>
                <a:spcPts val="0"/>
              </a:spcAft>
              <a:buClr>
                <a:schemeClr val="dk2"/>
              </a:buClr>
              <a:buSzPts val="1100"/>
              <a:buFont typeface="Arial"/>
              <a:buNone/>
            </a:pPr>
            <a:r>
              <a:rPr lang="en" sz="2000" b="1" dirty="0"/>
              <a:t>For Administrators:</a:t>
            </a:r>
            <a:endParaRPr sz="2000" b="1"/>
          </a:p>
          <a:p>
            <a:pPr marL="0" lvl="0" indent="0" algn="l" rtl="0">
              <a:spcBef>
                <a:spcPts val="1200"/>
              </a:spcBef>
              <a:spcAft>
                <a:spcPts val="1200"/>
              </a:spcAft>
              <a:buClr>
                <a:schemeClr val="dk2"/>
              </a:buClr>
              <a:buSzPts val="1100"/>
              <a:buFont typeface="Arial"/>
              <a:buNone/>
            </a:pPr>
            <a:r>
              <a:rPr lang="en" dirty="0"/>
              <a:t>Administrators benefit from efficiency, time savings, data-driven decisions, and streamlined operations, revolutionizing hotel management practices and elevating the overall guest experience.</a:t>
            </a:r>
            <a:endParaRPr/>
          </a:p>
        </p:txBody>
      </p:sp>
      <p:cxnSp>
        <p:nvCxnSpPr>
          <p:cNvPr id="113" name="Google Shape;113;p20"/>
          <p:cNvCxnSpPr/>
          <p:nvPr/>
        </p:nvCxnSpPr>
        <p:spPr>
          <a:xfrm>
            <a:off x="2388150" y="4168925"/>
            <a:ext cx="4514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dirty="0" smtClean="0"/>
              <a:t>Result</a:t>
            </a:r>
            <a:endParaRPr lang="en-US" dirty="0"/>
          </a:p>
        </p:txBody>
      </p:sp>
      <p:pic>
        <p:nvPicPr>
          <p:cNvPr id="1026" name="Picture 2" descr="C:\Users\HP\OneDrive\Pictures\Screenshots\Screenshot 2024-05-07 134447.png"/>
          <p:cNvPicPr>
            <a:picLocks noChangeAspect="1" noChangeArrowheads="1"/>
          </p:cNvPicPr>
          <p:nvPr/>
        </p:nvPicPr>
        <p:blipFill>
          <a:blip r:embed="rId3"/>
          <a:srcRect/>
          <a:stretch>
            <a:fillRect/>
          </a:stretch>
        </p:blipFill>
        <p:spPr bwMode="auto">
          <a:xfrm>
            <a:off x="688610" y="1169007"/>
            <a:ext cx="3353845" cy="1770221"/>
          </a:xfrm>
          <a:prstGeom prst="rect">
            <a:avLst/>
          </a:prstGeom>
          <a:noFill/>
          <a:ln w="12700">
            <a:solidFill>
              <a:schemeClr val="bg2"/>
            </a:solidFill>
          </a:ln>
        </p:spPr>
      </p:pic>
      <p:pic>
        <p:nvPicPr>
          <p:cNvPr id="1027" name="Picture 3" descr="C:\Users\HP\OneDrive\Pictures\Screenshots\Screenshot 2024-05-07 134509.png"/>
          <p:cNvPicPr>
            <a:picLocks noChangeAspect="1" noChangeArrowheads="1"/>
          </p:cNvPicPr>
          <p:nvPr/>
        </p:nvPicPr>
        <p:blipFill>
          <a:blip r:embed="rId4"/>
          <a:srcRect/>
          <a:stretch>
            <a:fillRect/>
          </a:stretch>
        </p:blipFill>
        <p:spPr bwMode="auto">
          <a:xfrm>
            <a:off x="5083540" y="1162615"/>
            <a:ext cx="3371850" cy="1779724"/>
          </a:xfrm>
          <a:prstGeom prst="rect">
            <a:avLst/>
          </a:prstGeom>
          <a:noFill/>
          <a:ln w="12700">
            <a:solidFill>
              <a:schemeClr val="bg2"/>
            </a:solidFill>
          </a:ln>
        </p:spPr>
      </p:pic>
      <p:pic>
        <p:nvPicPr>
          <p:cNvPr id="9" name="Picture 2" descr="C:\Users\HP\OneDrive\Pictures\Screenshots\Screenshot 2024-05-07 134447.png"/>
          <p:cNvPicPr>
            <a:picLocks noChangeAspect="1" noChangeArrowheads="1"/>
          </p:cNvPicPr>
          <p:nvPr/>
        </p:nvPicPr>
        <p:blipFill>
          <a:blip r:embed="rId5"/>
          <a:stretch>
            <a:fillRect/>
          </a:stretch>
        </p:blipFill>
        <p:spPr bwMode="auto">
          <a:xfrm>
            <a:off x="688610" y="3100293"/>
            <a:ext cx="3353844" cy="1770221"/>
          </a:xfrm>
          <a:prstGeom prst="rect">
            <a:avLst/>
          </a:prstGeom>
          <a:noFill/>
          <a:ln w="12700">
            <a:solidFill>
              <a:schemeClr val="bg2"/>
            </a:solidFill>
          </a:ln>
        </p:spPr>
      </p:pic>
      <p:pic>
        <p:nvPicPr>
          <p:cNvPr id="10" name="Picture 3" descr="C:\Users\HP\OneDrive\Pictures\Screenshots\Screenshot 2024-05-07 134509.png"/>
          <p:cNvPicPr>
            <a:picLocks noChangeAspect="1" noChangeArrowheads="1"/>
          </p:cNvPicPr>
          <p:nvPr/>
        </p:nvPicPr>
        <p:blipFill>
          <a:blip r:embed="rId6"/>
          <a:stretch>
            <a:fillRect/>
          </a:stretch>
        </p:blipFill>
        <p:spPr bwMode="auto">
          <a:xfrm>
            <a:off x="5083541" y="3093901"/>
            <a:ext cx="3371848" cy="1779724"/>
          </a:xfrm>
          <a:prstGeom prst="rect">
            <a:avLst/>
          </a:prstGeom>
          <a:noFill/>
          <a:ln w="12700">
            <a:solidFill>
              <a:schemeClr val="bg2"/>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dirty="0" smtClean="0"/>
              <a:t>Result</a:t>
            </a:r>
            <a:endParaRPr lang="en-US" dirty="0"/>
          </a:p>
        </p:txBody>
      </p:sp>
      <p:pic>
        <p:nvPicPr>
          <p:cNvPr id="1026" name="Picture 2" descr="C:\Users\HP\OneDrive\Pictures\Screenshots\Screenshot 2024-05-07 134447.png"/>
          <p:cNvPicPr>
            <a:picLocks noChangeAspect="1" noChangeArrowheads="1"/>
          </p:cNvPicPr>
          <p:nvPr/>
        </p:nvPicPr>
        <p:blipFill>
          <a:blip r:embed="rId3"/>
          <a:stretch>
            <a:fillRect/>
          </a:stretch>
        </p:blipFill>
        <p:spPr bwMode="auto">
          <a:xfrm>
            <a:off x="688610" y="1169007"/>
            <a:ext cx="3353844" cy="1770221"/>
          </a:xfrm>
          <a:prstGeom prst="rect">
            <a:avLst/>
          </a:prstGeom>
          <a:noFill/>
          <a:ln w="12700">
            <a:solidFill>
              <a:schemeClr val="bg2"/>
            </a:solidFill>
          </a:ln>
        </p:spPr>
      </p:pic>
      <p:pic>
        <p:nvPicPr>
          <p:cNvPr id="1027" name="Picture 3" descr="C:\Users\HP\OneDrive\Pictures\Screenshots\Screenshot 2024-05-07 134509.png"/>
          <p:cNvPicPr>
            <a:picLocks noChangeAspect="1" noChangeArrowheads="1"/>
          </p:cNvPicPr>
          <p:nvPr/>
        </p:nvPicPr>
        <p:blipFill>
          <a:blip r:embed="rId4"/>
          <a:stretch>
            <a:fillRect/>
          </a:stretch>
        </p:blipFill>
        <p:spPr bwMode="auto">
          <a:xfrm>
            <a:off x="5083541" y="1162615"/>
            <a:ext cx="3371848" cy="1779724"/>
          </a:xfrm>
          <a:prstGeom prst="rect">
            <a:avLst/>
          </a:prstGeom>
          <a:noFill/>
          <a:ln w="12700">
            <a:solidFill>
              <a:schemeClr val="bg2"/>
            </a:solidFill>
          </a:ln>
        </p:spPr>
      </p:pic>
      <p:pic>
        <p:nvPicPr>
          <p:cNvPr id="9" name="Picture 2" descr="C:\Users\HP\OneDrive\Pictures\Screenshots\Screenshot 2024-05-07 134447.png"/>
          <p:cNvPicPr>
            <a:picLocks noChangeAspect="1" noChangeArrowheads="1"/>
          </p:cNvPicPr>
          <p:nvPr/>
        </p:nvPicPr>
        <p:blipFill>
          <a:blip r:embed="rId5"/>
          <a:stretch>
            <a:fillRect/>
          </a:stretch>
        </p:blipFill>
        <p:spPr bwMode="auto">
          <a:xfrm>
            <a:off x="688610" y="3100293"/>
            <a:ext cx="3353844" cy="1770220"/>
          </a:xfrm>
          <a:prstGeom prst="rect">
            <a:avLst/>
          </a:prstGeom>
          <a:noFill/>
          <a:ln w="12700">
            <a:solidFill>
              <a:schemeClr val="bg2"/>
            </a:solidFill>
          </a:ln>
        </p:spPr>
      </p:pic>
      <p:pic>
        <p:nvPicPr>
          <p:cNvPr id="10" name="Picture 3" descr="C:\Users\HP\OneDrive\Pictures\Screenshots\Screenshot 2024-05-07 134509.png"/>
          <p:cNvPicPr>
            <a:picLocks noChangeAspect="1" noChangeArrowheads="1"/>
          </p:cNvPicPr>
          <p:nvPr/>
        </p:nvPicPr>
        <p:blipFill>
          <a:blip r:embed="rId6"/>
          <a:stretch>
            <a:fillRect/>
          </a:stretch>
        </p:blipFill>
        <p:spPr bwMode="auto">
          <a:xfrm>
            <a:off x="5083541" y="3093901"/>
            <a:ext cx="3371848" cy="1779723"/>
          </a:xfrm>
          <a:prstGeom prst="rect">
            <a:avLst/>
          </a:prstGeom>
          <a:noFill/>
          <a:ln w="12700">
            <a:solidFill>
              <a:schemeClr val="bg2"/>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dirty="0" smtClean="0"/>
              <a:t>Result</a:t>
            </a:r>
            <a:endParaRPr lang="en-US" dirty="0"/>
          </a:p>
        </p:txBody>
      </p:sp>
      <p:pic>
        <p:nvPicPr>
          <p:cNvPr id="1026" name="Picture 2" descr="C:\Users\HP\OneDrive\Pictures\Screenshots\Screenshot 2024-05-07 134447.png"/>
          <p:cNvPicPr>
            <a:picLocks noChangeAspect="1" noChangeArrowheads="1"/>
          </p:cNvPicPr>
          <p:nvPr/>
        </p:nvPicPr>
        <p:blipFill>
          <a:blip r:embed="rId3"/>
          <a:stretch>
            <a:fillRect/>
          </a:stretch>
        </p:blipFill>
        <p:spPr bwMode="auto">
          <a:xfrm>
            <a:off x="688610" y="1169007"/>
            <a:ext cx="3353844" cy="1770220"/>
          </a:xfrm>
          <a:prstGeom prst="rect">
            <a:avLst/>
          </a:prstGeom>
          <a:noFill/>
          <a:ln w="12700">
            <a:solidFill>
              <a:schemeClr val="bg2"/>
            </a:solidFill>
          </a:ln>
        </p:spPr>
      </p:pic>
      <p:pic>
        <p:nvPicPr>
          <p:cNvPr id="1027" name="Picture 3" descr="C:\Users\HP\OneDrive\Pictures\Screenshots\Screenshot 2024-05-07 134509.png"/>
          <p:cNvPicPr>
            <a:picLocks noChangeAspect="1" noChangeArrowheads="1"/>
          </p:cNvPicPr>
          <p:nvPr/>
        </p:nvPicPr>
        <p:blipFill>
          <a:blip r:embed="rId4"/>
          <a:stretch>
            <a:fillRect/>
          </a:stretch>
        </p:blipFill>
        <p:spPr bwMode="auto">
          <a:xfrm>
            <a:off x="5083541" y="1162615"/>
            <a:ext cx="3371848" cy="1779723"/>
          </a:xfrm>
          <a:prstGeom prst="rect">
            <a:avLst/>
          </a:prstGeom>
          <a:noFill/>
          <a:ln w="12700">
            <a:solidFill>
              <a:schemeClr val="bg2"/>
            </a:solidFill>
          </a:ln>
        </p:spPr>
      </p:pic>
      <p:pic>
        <p:nvPicPr>
          <p:cNvPr id="9" name="Picture 2" descr="C:\Users\HP\OneDrive\Pictures\Screenshots\Screenshot 2024-05-07 134447.png"/>
          <p:cNvPicPr>
            <a:picLocks noChangeAspect="1" noChangeArrowheads="1"/>
          </p:cNvPicPr>
          <p:nvPr/>
        </p:nvPicPr>
        <p:blipFill>
          <a:blip r:embed="rId5"/>
          <a:stretch>
            <a:fillRect/>
          </a:stretch>
        </p:blipFill>
        <p:spPr bwMode="auto">
          <a:xfrm>
            <a:off x="688611" y="3100293"/>
            <a:ext cx="3353842" cy="1770220"/>
          </a:xfrm>
          <a:prstGeom prst="rect">
            <a:avLst/>
          </a:prstGeom>
          <a:noFill/>
          <a:ln w="12700">
            <a:solidFill>
              <a:schemeClr val="bg2"/>
            </a:solidFill>
          </a:ln>
        </p:spPr>
      </p:pic>
      <p:pic>
        <p:nvPicPr>
          <p:cNvPr id="10" name="Picture 3" descr="C:\Users\HP\OneDrive\Pictures\Screenshots\Screenshot 2024-05-07 134509.png"/>
          <p:cNvPicPr>
            <a:picLocks noChangeAspect="1" noChangeArrowheads="1"/>
          </p:cNvPicPr>
          <p:nvPr/>
        </p:nvPicPr>
        <p:blipFill>
          <a:blip r:embed="rId6"/>
          <a:stretch>
            <a:fillRect/>
          </a:stretch>
        </p:blipFill>
        <p:spPr bwMode="auto">
          <a:xfrm>
            <a:off x="5083542" y="3093901"/>
            <a:ext cx="3371846" cy="1779723"/>
          </a:xfrm>
          <a:prstGeom prst="rect">
            <a:avLst/>
          </a:prstGeom>
          <a:noFill/>
          <a:ln w="12700">
            <a:solidFill>
              <a:schemeClr val="bg2"/>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dirty="0" smtClean="0"/>
              <a:t>Result</a:t>
            </a:r>
            <a:endParaRPr lang="en-US" dirty="0"/>
          </a:p>
        </p:txBody>
      </p:sp>
      <p:pic>
        <p:nvPicPr>
          <p:cNvPr id="10" name="Picture 3" descr="C:\Users\HP\OneDrive\Pictures\Screenshots\Screenshot 2024-05-07 134509.png"/>
          <p:cNvPicPr>
            <a:picLocks noChangeAspect="1" noChangeArrowheads="1"/>
          </p:cNvPicPr>
          <p:nvPr/>
        </p:nvPicPr>
        <p:blipFill>
          <a:blip r:embed="rId3"/>
          <a:stretch>
            <a:fillRect/>
          </a:stretch>
        </p:blipFill>
        <p:spPr bwMode="auto">
          <a:xfrm>
            <a:off x="1807960" y="1239838"/>
            <a:ext cx="5528081" cy="2917823"/>
          </a:xfrm>
          <a:prstGeom prst="rect">
            <a:avLst/>
          </a:prstGeom>
          <a:noFill/>
          <a:ln w="12700">
            <a:solidFill>
              <a:schemeClr val="bg2"/>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19" name="Google Shape;11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smtClean="0"/>
              <a:t>The system which we have developed is to solve one of the major problems which is faced by many people. With the help of our system we try to solve that problem. And day by day all the sectors are being revolutionized including the hotel or lodging sector we are trying to contribute on to that revolution. </a:t>
            </a:r>
            <a:endParaRPr lang="en-US" smtClean="0"/>
          </a:p>
          <a:p>
            <a:r>
              <a:rPr lang="en-US" smtClean="0"/>
              <a:t>We </a:t>
            </a:r>
            <a:r>
              <a:rPr lang="en-US" dirty="0" smtClean="0"/>
              <a:t>came up with a web solution that help both the hotel staff and also the normal users making it easy for them to book the hotel and view all the options they have where as it is helpful for hotel staff as it is more convenient to handle.</a:t>
            </a:r>
            <a:endParaRPr lang="en-US" dirty="0"/>
          </a:p>
        </p:txBody>
      </p:sp>
      <p:cxnSp>
        <p:nvCxnSpPr>
          <p:cNvPr id="120" name="Google Shape;120;p21"/>
          <p:cNvCxnSpPr/>
          <p:nvPr/>
        </p:nvCxnSpPr>
        <p:spPr>
          <a:xfrm>
            <a:off x="2388150" y="4500225"/>
            <a:ext cx="4514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87015" y="1753496"/>
            <a:ext cx="4045200" cy="864082"/>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smtClean="0"/>
              <a:t>Today’s Agenda</a:t>
            </a:r>
            <a:endParaRPr/>
          </a:p>
        </p:txBody>
      </p:sp>
      <p:sp>
        <p:nvSpPr>
          <p:cNvPr id="66" name="Google Shape;66;p14"/>
          <p:cNvSpPr txBox="1">
            <a:spLocks noGrp="1"/>
          </p:cNvSpPr>
          <p:nvPr>
            <p:ph type="body" idx="2"/>
          </p:nvPr>
        </p:nvSpPr>
        <p:spPr>
          <a:xfrm>
            <a:off x="4939500" y="462579"/>
            <a:ext cx="3837000" cy="4249270"/>
          </a:xfrm>
          <a:prstGeom prst="rect">
            <a:avLst/>
          </a:prstGeom>
        </p:spPr>
        <p:txBody>
          <a:bodyPr spcFirstLastPara="1" wrap="square" lIns="91425" tIns="91425" rIns="91425" bIns="91425" anchor="ctr" anchorCtr="0">
            <a:normAutofit/>
          </a:bodyPr>
          <a:lstStyle/>
          <a:p>
            <a:pPr marL="457200" lvl="0" indent="-361950" algn="l" rtl="0">
              <a:spcBef>
                <a:spcPts val="0"/>
              </a:spcBef>
              <a:spcAft>
                <a:spcPts val="0"/>
              </a:spcAft>
              <a:buSzPts val="2100"/>
              <a:buAutoNum type="arabicPeriod"/>
            </a:pPr>
            <a:r>
              <a:rPr lang="en" sz="2100" dirty="0" smtClean="0"/>
              <a:t>Introduction</a:t>
            </a:r>
            <a:endParaRPr sz="2100"/>
          </a:p>
          <a:p>
            <a:pPr marL="457200" lvl="0" indent="-361950" algn="l" rtl="0">
              <a:spcBef>
                <a:spcPts val="0"/>
              </a:spcBef>
              <a:spcAft>
                <a:spcPts val="0"/>
              </a:spcAft>
              <a:buSzPts val="2100"/>
              <a:buAutoNum type="arabicPeriod"/>
            </a:pPr>
            <a:r>
              <a:rPr lang="en-US" sz="2100" dirty="0" smtClean="0"/>
              <a:t>Design Overview</a:t>
            </a:r>
            <a:endParaRPr sz="2100"/>
          </a:p>
          <a:p>
            <a:pPr marL="457200" lvl="0" indent="-361950" algn="l" rtl="0">
              <a:spcBef>
                <a:spcPts val="0"/>
              </a:spcBef>
              <a:spcAft>
                <a:spcPts val="0"/>
              </a:spcAft>
              <a:buSzPts val="2100"/>
              <a:buAutoNum type="arabicPeriod"/>
            </a:pPr>
            <a:r>
              <a:rPr lang="en-US" sz="2100" dirty="0" smtClean="0"/>
              <a:t>Tools &amp; Technologies</a:t>
            </a:r>
            <a:endParaRPr sz="2100"/>
          </a:p>
          <a:p>
            <a:pPr lvl="0" indent="-361950">
              <a:buSzPts val="2100"/>
              <a:buAutoNum type="arabicPeriod"/>
            </a:pPr>
            <a:r>
              <a:rPr lang="en-US" sz="2100" dirty="0" smtClean="0"/>
              <a:t>Frontend Development</a:t>
            </a:r>
          </a:p>
          <a:p>
            <a:pPr lvl="0" indent="-361950">
              <a:buSzPts val="2100"/>
              <a:buAutoNum type="arabicPeriod"/>
            </a:pPr>
            <a:r>
              <a:rPr lang="en-US" sz="2100" smtClean="0"/>
              <a:t>Backend Development</a:t>
            </a:r>
          </a:p>
          <a:p>
            <a:pPr lvl="0" indent="-361950">
              <a:buSzPts val="2100"/>
              <a:buAutoNum type="arabicPeriod"/>
            </a:pPr>
            <a:r>
              <a:rPr lang="en-US" sz="2100" smtClean="0"/>
              <a:t>Challenges </a:t>
            </a:r>
            <a:r>
              <a:rPr lang="en-US" sz="2100" dirty="0" smtClean="0"/>
              <a:t>and Pitfalls</a:t>
            </a:r>
          </a:p>
          <a:p>
            <a:pPr lvl="0" indent="-361950">
              <a:buSzPts val="2100"/>
              <a:buAutoNum type="arabicPeriod"/>
            </a:pPr>
            <a:r>
              <a:rPr lang="en-US" sz="2100" dirty="0" smtClean="0"/>
              <a:t>Achievements</a:t>
            </a:r>
          </a:p>
          <a:p>
            <a:pPr marL="457200" lvl="0" indent="-361950" algn="l" rtl="0">
              <a:spcBef>
                <a:spcPts val="0"/>
              </a:spcBef>
              <a:spcAft>
                <a:spcPts val="0"/>
              </a:spcAft>
              <a:buSzPts val="2100"/>
              <a:buAutoNum type="arabicPeriod"/>
            </a:pPr>
            <a:r>
              <a:rPr lang="en-US" sz="2100" dirty="0" smtClean="0"/>
              <a:t>Conclusion</a:t>
            </a:r>
            <a:endParaRPr sz="2100"/>
          </a:p>
        </p:txBody>
      </p:sp>
      <p:cxnSp>
        <p:nvCxnSpPr>
          <p:cNvPr id="7" name="Straight Connector 6"/>
          <p:cNvCxnSpPr/>
          <p:nvPr/>
        </p:nvCxnSpPr>
        <p:spPr>
          <a:xfrm>
            <a:off x="666974" y="2796988"/>
            <a:ext cx="3195021" cy="15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and Key benefits:</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schemeClr val="dk2"/>
              </a:solidFill>
            </a:endParaRPr>
          </a:p>
        </p:txBody>
      </p:sp>
      <p:pic>
        <p:nvPicPr>
          <p:cNvPr id="73" name="Google Shape;73;p15"/>
          <p:cNvPicPr preferRelativeResize="0"/>
          <p:nvPr/>
        </p:nvPicPr>
        <p:blipFill>
          <a:blip r:embed="rId3">
            <a:alphaModFix/>
          </a:blip>
          <a:stretch>
            <a:fillRect/>
          </a:stretch>
        </p:blipFill>
        <p:spPr>
          <a:xfrm>
            <a:off x="3397725" y="1929016"/>
            <a:ext cx="2348550" cy="2224625"/>
          </a:xfrm>
          <a:prstGeom prst="rect">
            <a:avLst/>
          </a:prstGeom>
          <a:noFill/>
          <a:ln>
            <a:noFill/>
          </a:ln>
        </p:spPr>
      </p:pic>
      <p:sp>
        <p:nvSpPr>
          <p:cNvPr id="74" name="Google Shape;74;p15"/>
          <p:cNvSpPr txBox="1"/>
          <p:nvPr/>
        </p:nvSpPr>
        <p:spPr>
          <a:xfrm>
            <a:off x="3937525" y="1467315"/>
            <a:ext cx="473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Source Sans Pro"/>
                <a:ea typeface="Source Sans Pro"/>
                <a:cs typeface="Source Sans Pro"/>
                <a:sym typeface="Source Sans Pro"/>
              </a:rPr>
              <a:t>User Interface (UI)</a:t>
            </a:r>
            <a:endParaRPr sz="1800">
              <a:solidFill>
                <a:schemeClr val="lt2"/>
              </a:solidFill>
              <a:latin typeface="Source Sans Pro"/>
              <a:ea typeface="Source Sans Pro"/>
              <a:cs typeface="Source Sans Pro"/>
              <a:sym typeface="Source Sans Pro"/>
            </a:endParaRPr>
          </a:p>
        </p:txBody>
      </p:sp>
      <p:sp>
        <p:nvSpPr>
          <p:cNvPr id="75" name="Google Shape;75;p15"/>
          <p:cNvSpPr txBox="1"/>
          <p:nvPr/>
        </p:nvSpPr>
        <p:spPr>
          <a:xfrm>
            <a:off x="5801650" y="2558415"/>
            <a:ext cx="473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Source Sans Pro"/>
                <a:ea typeface="Source Sans Pro"/>
                <a:cs typeface="Source Sans Pro"/>
                <a:sym typeface="Source Sans Pro"/>
              </a:rPr>
              <a:t>Backend Logic:</a:t>
            </a:r>
            <a:endParaRPr sz="1800">
              <a:solidFill>
                <a:schemeClr val="lt2"/>
              </a:solidFill>
              <a:latin typeface="Source Sans Pro"/>
              <a:ea typeface="Source Sans Pro"/>
              <a:cs typeface="Source Sans Pro"/>
              <a:sym typeface="Source Sans Pro"/>
            </a:endParaRPr>
          </a:p>
        </p:txBody>
      </p:sp>
      <p:sp>
        <p:nvSpPr>
          <p:cNvPr id="76" name="Google Shape;76;p15"/>
          <p:cNvSpPr txBox="1"/>
          <p:nvPr/>
        </p:nvSpPr>
        <p:spPr>
          <a:xfrm>
            <a:off x="82275" y="2558415"/>
            <a:ext cx="3465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latin typeface="Source Sans Pro"/>
                <a:ea typeface="Source Sans Pro"/>
                <a:cs typeface="Source Sans Pro"/>
                <a:sym typeface="Source Sans Pro"/>
              </a:rPr>
              <a:t>Database Management System (DBMS)</a:t>
            </a:r>
            <a:endParaRPr sz="1800">
              <a:solidFill>
                <a:schemeClr val="lt2"/>
              </a:solidFill>
              <a:latin typeface="Source Sans Pro"/>
              <a:ea typeface="Source Sans Pro"/>
              <a:cs typeface="Source Sans Pro"/>
              <a:sym typeface="Source Sans Pro"/>
            </a:endParaRPr>
          </a:p>
        </p:txBody>
      </p:sp>
      <p:sp>
        <p:nvSpPr>
          <p:cNvPr id="77" name="Google Shape;77;p15"/>
          <p:cNvSpPr txBox="1"/>
          <p:nvPr/>
        </p:nvSpPr>
        <p:spPr>
          <a:xfrm>
            <a:off x="5801650" y="3691940"/>
            <a:ext cx="473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Source Sans Pro"/>
                <a:ea typeface="Source Sans Pro"/>
                <a:cs typeface="Source Sans Pro"/>
                <a:sym typeface="Source Sans Pro"/>
              </a:rPr>
              <a:t>Admin Dashboard</a:t>
            </a:r>
            <a:endParaRPr sz="1800">
              <a:solidFill>
                <a:schemeClr val="lt2"/>
              </a:solidFill>
              <a:latin typeface="Source Sans Pro"/>
              <a:ea typeface="Source Sans Pro"/>
              <a:cs typeface="Source Sans Pro"/>
              <a:sym typeface="Source Sans Pro"/>
            </a:endParaRPr>
          </a:p>
        </p:txBody>
      </p:sp>
      <p:sp>
        <p:nvSpPr>
          <p:cNvPr id="78" name="Google Shape;78;p15"/>
          <p:cNvSpPr txBox="1"/>
          <p:nvPr/>
        </p:nvSpPr>
        <p:spPr>
          <a:xfrm>
            <a:off x="858975" y="3761515"/>
            <a:ext cx="301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latin typeface="Source Sans Pro"/>
                <a:ea typeface="Source Sans Pro"/>
                <a:cs typeface="Source Sans Pro"/>
                <a:sym typeface="Source Sans Pro"/>
              </a:rPr>
              <a:t>Room Listings and Descriptions</a:t>
            </a:r>
            <a:endParaRPr sz="1800">
              <a:solidFill>
                <a:schemeClr val="lt2"/>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84" name="Google Shape;8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lvl="0"/>
            <a:r>
              <a:rPr lang="en-US" dirty="0" smtClean="0"/>
              <a:t>The motel booking internet site assignment goals to leverage contemporary internet technologies to offer users with a unbroken and handy platform for surfing, deciding on, and booking inn rooms. </a:t>
            </a:r>
          </a:p>
          <a:p>
            <a:pPr lvl="0"/>
            <a:r>
              <a:rPr lang="en-US" dirty="0" smtClean="0"/>
              <a:t>Online booking platforms have revolutionized the manner human beings plan and book their motels, presenting comfort, preference, transparency, and protection. </a:t>
            </a:r>
          </a:p>
          <a:p>
            <a:pPr lvl="0"/>
            <a:r>
              <a:rPr lang="en-US" dirty="0" smtClean="0"/>
              <a:t>The assignment utilizes a aggregate of HTML, CSS, JavaScript, PHP, and </a:t>
            </a:r>
            <a:r>
              <a:rPr lang="en-US" dirty="0" err="1" smtClean="0"/>
              <a:t>MySQL</a:t>
            </a:r>
            <a:r>
              <a:rPr lang="en-US" dirty="0" smtClean="0"/>
              <a:t> to create a dynamic and interactive internet site catering to users and administrators.</a:t>
            </a:r>
            <a:endParaRPr/>
          </a:p>
        </p:txBody>
      </p:sp>
      <p:cxnSp>
        <p:nvCxnSpPr>
          <p:cNvPr id="85" name="Google Shape;85;p16"/>
          <p:cNvCxnSpPr/>
          <p:nvPr/>
        </p:nvCxnSpPr>
        <p:spPr>
          <a:xfrm>
            <a:off x="2388150" y="4276502"/>
            <a:ext cx="4514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DESIGN OVERVIEW</a:t>
            </a:r>
            <a:endParaRPr/>
          </a:p>
        </p:txBody>
      </p:sp>
      <p:sp>
        <p:nvSpPr>
          <p:cNvPr id="91" name="Google Shape;91;p17"/>
          <p:cNvSpPr txBox="1">
            <a:spLocks noGrp="1"/>
          </p:cNvSpPr>
          <p:nvPr>
            <p:ph type="body" idx="1"/>
          </p:nvPr>
        </p:nvSpPr>
        <p:spPr>
          <a:xfrm>
            <a:off x="311699" y="1152475"/>
            <a:ext cx="8606389"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endParaRPr/>
          </a:p>
        </p:txBody>
      </p:sp>
      <p:cxnSp>
        <p:nvCxnSpPr>
          <p:cNvPr id="92" name="Google Shape;92;p17"/>
          <p:cNvCxnSpPr/>
          <p:nvPr/>
        </p:nvCxnSpPr>
        <p:spPr>
          <a:xfrm>
            <a:off x="2401950" y="4316298"/>
            <a:ext cx="4514100" cy="0"/>
          </a:xfrm>
          <a:prstGeom prst="straightConnector1">
            <a:avLst/>
          </a:prstGeom>
          <a:noFill/>
          <a:ln w="28575" cap="flat" cmpd="sng">
            <a:solidFill>
              <a:schemeClr val="dk2"/>
            </a:solidFill>
            <a:prstDash val="solid"/>
            <a:round/>
            <a:headEnd type="none" w="med" len="med"/>
            <a:tailEnd type="none" w="med" len="med"/>
          </a:ln>
        </p:spPr>
      </p:cxnSp>
      <p:pic>
        <p:nvPicPr>
          <p:cNvPr id="1026" name="Picture 2" descr="C:\Users\HP\OneDrive\Documents\project reports(hotel management php)\diagrams\diagram-export-4-25-2024-6_57_01-PM.png"/>
          <p:cNvPicPr>
            <a:picLocks noChangeAspect="1" noChangeArrowheads="1"/>
          </p:cNvPicPr>
          <p:nvPr/>
        </p:nvPicPr>
        <p:blipFill>
          <a:blip r:embed="rId3"/>
          <a:srcRect/>
          <a:stretch>
            <a:fillRect/>
          </a:stretch>
        </p:blipFill>
        <p:spPr bwMode="auto">
          <a:xfrm>
            <a:off x="1575526" y="1202077"/>
            <a:ext cx="5992948" cy="342178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TOOLS &amp; TECHNOLOGIES:</a:t>
            </a:r>
            <a:endParaRPr/>
          </a:p>
        </p:txBody>
      </p:sp>
      <p:sp>
        <p:nvSpPr>
          <p:cNvPr id="98" name="Google Shape;98;p18"/>
          <p:cNvSpPr txBox="1">
            <a:spLocks noGrp="1"/>
          </p:cNvSpPr>
          <p:nvPr>
            <p:ph type="body" idx="1"/>
          </p:nvPr>
        </p:nvSpPr>
        <p:spPr>
          <a:xfrm>
            <a:off x="311700" y="1152475"/>
            <a:ext cx="4405443" cy="3416400"/>
          </a:xfrm>
          <a:prstGeom prst="rect">
            <a:avLst/>
          </a:prstGeom>
        </p:spPr>
        <p:txBody>
          <a:bodyPr spcFirstLastPara="1" wrap="square" lIns="91425" tIns="91425" rIns="91425" bIns="91425" anchor="t" anchorCtr="0">
            <a:normAutofit/>
          </a:bodyPr>
          <a:lstStyle/>
          <a:p>
            <a:pPr lvl="0"/>
            <a:r>
              <a:rPr lang="en-US" dirty="0" smtClean="0"/>
              <a:t>Frontend additives consist of HTML, CSS, and JavaScript, responsible for the structural layout, visible presentation. </a:t>
            </a:r>
          </a:p>
          <a:p>
            <a:pPr lvl="0"/>
            <a:r>
              <a:rPr lang="en-US" dirty="0" smtClean="0"/>
              <a:t>Backend components incorporate PHP scripts and a </a:t>
            </a:r>
            <a:r>
              <a:rPr lang="en-US" dirty="0" err="1" smtClean="0"/>
              <a:t>MySQL</a:t>
            </a:r>
            <a:r>
              <a:rPr lang="en-US" dirty="0" smtClean="0"/>
              <a:t> database, managing server-side processing, information manipulation, and database operations.</a:t>
            </a:r>
            <a:endParaRPr/>
          </a:p>
        </p:txBody>
      </p:sp>
      <p:cxnSp>
        <p:nvCxnSpPr>
          <p:cNvPr id="99" name="Google Shape;99;p18"/>
          <p:cNvCxnSpPr/>
          <p:nvPr/>
        </p:nvCxnSpPr>
        <p:spPr>
          <a:xfrm>
            <a:off x="2412732" y="4665694"/>
            <a:ext cx="4514100" cy="0"/>
          </a:xfrm>
          <a:prstGeom prst="straightConnector1">
            <a:avLst/>
          </a:prstGeom>
          <a:noFill/>
          <a:ln w="28575" cap="flat" cmpd="sng">
            <a:solidFill>
              <a:schemeClr val="dk2"/>
            </a:solidFill>
            <a:prstDash val="solid"/>
            <a:round/>
            <a:headEnd type="none" w="med" len="med"/>
            <a:tailEnd type="none" w="med" len="med"/>
          </a:ln>
        </p:spPr>
      </p:cxnSp>
      <p:pic>
        <p:nvPicPr>
          <p:cNvPr id="2050" name="Picture 2" descr="C:\Users\HP\OneDrive\Documents\project reports(hotel management php)\diagrams\diagram-export-4-25-2024-6_56_21-PM.png"/>
          <p:cNvPicPr>
            <a:picLocks noChangeAspect="1" noChangeArrowheads="1"/>
          </p:cNvPicPr>
          <p:nvPr/>
        </p:nvPicPr>
        <p:blipFill>
          <a:blip r:embed="rId3"/>
          <a:srcRect t="10638"/>
          <a:stretch>
            <a:fillRect/>
          </a:stretch>
        </p:blipFill>
        <p:spPr bwMode="auto">
          <a:xfrm>
            <a:off x="4847771" y="1316526"/>
            <a:ext cx="4049485" cy="251044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lvl="0"/>
            <a:r>
              <a:rPr lang="en-US" dirty="0" smtClean="0"/>
              <a:t>Frontend Development:</a:t>
            </a:r>
            <a:endParaRPr lang="en-US" sz="2800" dirty="0" smtClean="0"/>
          </a:p>
        </p:txBody>
      </p:sp>
      <p:sp>
        <p:nvSpPr>
          <p:cNvPr id="105" name="Google Shape;105;p19"/>
          <p:cNvSpPr txBox="1">
            <a:spLocks noGrp="1"/>
          </p:cNvSpPr>
          <p:nvPr>
            <p:ph type="body" idx="1"/>
          </p:nvPr>
        </p:nvSpPr>
        <p:spPr>
          <a:xfrm>
            <a:off x="311700" y="1152475"/>
            <a:ext cx="5228488" cy="3416400"/>
          </a:xfrm>
          <a:prstGeom prst="rect">
            <a:avLst/>
          </a:prstGeom>
        </p:spPr>
        <p:txBody>
          <a:bodyPr spcFirstLastPara="1" wrap="square" lIns="91425" tIns="91425" rIns="91425" bIns="91425" anchor="t" anchorCtr="0">
            <a:normAutofit lnSpcReduction="10000"/>
          </a:bodyPr>
          <a:lstStyle/>
          <a:p>
            <a:r>
              <a:rPr lang="en-US" dirty="0" smtClean="0"/>
              <a:t>HTML Structure: Once the basic designing was done then we focused on developing the structure of the website with the help of HTML elements.</a:t>
            </a:r>
          </a:p>
          <a:p>
            <a:r>
              <a:rPr lang="en-US" dirty="0" smtClean="0"/>
              <a:t>CSS Styling: After creating the structure of the website using HTML, we used the CSS to style the elements and components. So that the overall user experience improves.</a:t>
            </a:r>
          </a:p>
          <a:p>
            <a:r>
              <a:rPr lang="en-US" dirty="0" err="1" smtClean="0"/>
              <a:t>Javascript</a:t>
            </a:r>
            <a:r>
              <a:rPr lang="en-US" dirty="0" smtClean="0"/>
              <a:t> Interactivity: We used </a:t>
            </a:r>
            <a:r>
              <a:rPr lang="en-US" dirty="0" err="1" smtClean="0"/>
              <a:t>Javascript</a:t>
            </a:r>
            <a:r>
              <a:rPr lang="en-US" dirty="0" smtClean="0"/>
              <a:t> to add the interaction to our website such as animation, validation etc.</a:t>
            </a:r>
            <a:endParaRPr lang="en-US" dirty="0"/>
          </a:p>
        </p:txBody>
      </p:sp>
      <p:cxnSp>
        <p:nvCxnSpPr>
          <p:cNvPr id="106" name="Google Shape;106;p19"/>
          <p:cNvCxnSpPr/>
          <p:nvPr/>
        </p:nvCxnSpPr>
        <p:spPr>
          <a:xfrm>
            <a:off x="2388150" y="4653020"/>
            <a:ext cx="4514100" cy="0"/>
          </a:xfrm>
          <a:prstGeom prst="straightConnector1">
            <a:avLst/>
          </a:prstGeom>
          <a:noFill/>
          <a:ln w="28575" cap="flat" cmpd="sng">
            <a:solidFill>
              <a:schemeClr val="dk2"/>
            </a:solidFill>
            <a:prstDash val="solid"/>
            <a:round/>
            <a:headEnd type="none" w="med" len="med"/>
            <a:tailEnd type="none" w="med" len="med"/>
          </a:ln>
        </p:spPr>
      </p:cxnSp>
      <p:pic>
        <p:nvPicPr>
          <p:cNvPr id="3074" name="Picture 2" descr="C:\Users\HP\Downloads\css.png"/>
          <p:cNvPicPr>
            <a:picLocks noChangeAspect="1" noChangeArrowheads="1"/>
          </p:cNvPicPr>
          <p:nvPr/>
        </p:nvPicPr>
        <p:blipFill>
          <a:blip r:embed="rId3"/>
          <a:srcRect/>
          <a:stretch>
            <a:fillRect/>
          </a:stretch>
        </p:blipFill>
        <p:spPr bwMode="auto">
          <a:xfrm>
            <a:off x="5830645" y="1736819"/>
            <a:ext cx="1322153" cy="1322153"/>
          </a:xfrm>
          <a:prstGeom prst="rect">
            <a:avLst/>
          </a:prstGeom>
          <a:noFill/>
        </p:spPr>
      </p:pic>
      <p:pic>
        <p:nvPicPr>
          <p:cNvPr id="3075" name="Picture 3" descr="C:\Users\HP\Downloads\html.png"/>
          <p:cNvPicPr>
            <a:picLocks noChangeAspect="1" noChangeArrowheads="1"/>
          </p:cNvPicPr>
          <p:nvPr/>
        </p:nvPicPr>
        <p:blipFill>
          <a:blip r:embed="rId4"/>
          <a:srcRect/>
          <a:stretch>
            <a:fillRect/>
          </a:stretch>
        </p:blipFill>
        <p:spPr bwMode="auto">
          <a:xfrm>
            <a:off x="7257732" y="2830419"/>
            <a:ext cx="1316113" cy="1316113"/>
          </a:xfrm>
          <a:prstGeom prst="rect">
            <a:avLst/>
          </a:prstGeom>
          <a:noFill/>
        </p:spPr>
      </p:pic>
      <p:pic>
        <p:nvPicPr>
          <p:cNvPr id="3076" name="Picture 4" descr="C:\Users\HP\Downloads\js-file.png"/>
          <p:cNvPicPr>
            <a:picLocks noChangeAspect="1" noChangeArrowheads="1"/>
          </p:cNvPicPr>
          <p:nvPr/>
        </p:nvPicPr>
        <p:blipFill>
          <a:blip r:embed="rId5"/>
          <a:srcRect/>
          <a:stretch>
            <a:fillRect/>
          </a:stretch>
        </p:blipFill>
        <p:spPr bwMode="auto">
          <a:xfrm>
            <a:off x="7201112" y="686814"/>
            <a:ext cx="1364437" cy="136443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358961"/>
            <a:ext cx="8520600" cy="623400"/>
          </a:xfrm>
          <a:prstGeom prst="rect">
            <a:avLst/>
          </a:prstGeom>
        </p:spPr>
        <p:txBody>
          <a:bodyPr spcFirstLastPara="1" wrap="square" lIns="91425" tIns="91425" rIns="91425" bIns="91425" anchor="t" anchorCtr="0">
            <a:normAutofit fontScale="90000"/>
          </a:bodyPr>
          <a:lstStyle/>
          <a:p>
            <a:pPr lvl="0"/>
            <a:r>
              <a:rPr lang="en-US" dirty="0" smtClean="0"/>
              <a:t>Backend Development:</a:t>
            </a:r>
            <a:endParaRPr lang="en-US" sz="2800" dirty="0" smtClean="0"/>
          </a:p>
        </p:txBody>
      </p:sp>
      <p:sp>
        <p:nvSpPr>
          <p:cNvPr id="105" name="Google Shape;105;p19"/>
          <p:cNvSpPr txBox="1">
            <a:spLocks noGrp="1"/>
          </p:cNvSpPr>
          <p:nvPr>
            <p:ph type="body" idx="1"/>
          </p:nvPr>
        </p:nvSpPr>
        <p:spPr>
          <a:xfrm>
            <a:off x="311700" y="1066410"/>
            <a:ext cx="5120912" cy="3709981"/>
          </a:xfrm>
          <a:prstGeom prst="rect">
            <a:avLst/>
          </a:prstGeom>
        </p:spPr>
        <p:txBody>
          <a:bodyPr spcFirstLastPara="1" wrap="square" lIns="91425" tIns="91425" rIns="91425" bIns="91425" anchor="t" anchorCtr="0">
            <a:normAutofit/>
          </a:bodyPr>
          <a:lstStyle/>
          <a:p>
            <a:r>
              <a:rPr lang="en-US" dirty="0" smtClean="0"/>
              <a:t>Database Integration: Interact with the database developed using </a:t>
            </a:r>
            <a:r>
              <a:rPr lang="en-US" dirty="0" err="1" smtClean="0"/>
              <a:t>MySQL</a:t>
            </a:r>
            <a:r>
              <a:rPr lang="en-US" dirty="0" smtClean="0"/>
              <a:t> to perform the CRUD operations (</a:t>
            </a:r>
            <a:r>
              <a:rPr lang="en-US" dirty="0" err="1" smtClean="0"/>
              <a:t>i.e</a:t>
            </a:r>
            <a:r>
              <a:rPr lang="en-US" dirty="0" smtClean="0"/>
              <a:t> Create, Read, Update, Delete)</a:t>
            </a:r>
          </a:p>
          <a:p>
            <a:r>
              <a:rPr lang="en-US" dirty="0" smtClean="0"/>
              <a:t>Server-side Scripting: Used PHP to write the code for server-side scripting and also PHP is used to add the dynamic content in the website which helps in the real time changes in the website and making it light weight.</a:t>
            </a:r>
            <a:endParaRPr lang="en-US" dirty="0"/>
          </a:p>
        </p:txBody>
      </p:sp>
      <p:cxnSp>
        <p:nvCxnSpPr>
          <p:cNvPr id="106" name="Google Shape;106;p19"/>
          <p:cNvCxnSpPr/>
          <p:nvPr/>
        </p:nvCxnSpPr>
        <p:spPr>
          <a:xfrm>
            <a:off x="2388150" y="4825142"/>
            <a:ext cx="4514100" cy="0"/>
          </a:xfrm>
          <a:prstGeom prst="straightConnector1">
            <a:avLst/>
          </a:prstGeom>
          <a:noFill/>
          <a:ln w="28575" cap="flat" cmpd="sng">
            <a:solidFill>
              <a:schemeClr val="dk2"/>
            </a:solidFill>
            <a:prstDash val="solid"/>
            <a:round/>
            <a:headEnd type="none" w="med" len="med"/>
            <a:tailEnd type="none" w="med" len="med"/>
          </a:ln>
        </p:spPr>
      </p:cxnSp>
      <p:pic>
        <p:nvPicPr>
          <p:cNvPr id="4098" name="Picture 2" descr="C:\Users\HP\Downloads\mysql.png"/>
          <p:cNvPicPr>
            <a:picLocks noChangeAspect="1" noChangeArrowheads="1"/>
          </p:cNvPicPr>
          <p:nvPr/>
        </p:nvPicPr>
        <p:blipFill>
          <a:blip r:embed="rId3"/>
          <a:srcRect/>
          <a:stretch>
            <a:fillRect/>
          </a:stretch>
        </p:blipFill>
        <p:spPr bwMode="auto">
          <a:xfrm>
            <a:off x="5371072" y="401040"/>
            <a:ext cx="1890339" cy="1890339"/>
          </a:xfrm>
          <a:prstGeom prst="rect">
            <a:avLst/>
          </a:prstGeom>
          <a:noFill/>
        </p:spPr>
      </p:pic>
      <p:pic>
        <p:nvPicPr>
          <p:cNvPr id="4099" name="Picture 3" descr="C:\Users\HP\Downloads\php.png"/>
          <p:cNvPicPr>
            <a:picLocks noChangeAspect="1" noChangeArrowheads="1"/>
          </p:cNvPicPr>
          <p:nvPr/>
        </p:nvPicPr>
        <p:blipFill>
          <a:blip r:embed="rId4"/>
          <a:srcRect/>
          <a:stretch>
            <a:fillRect/>
          </a:stretch>
        </p:blipFill>
        <p:spPr bwMode="auto">
          <a:xfrm>
            <a:off x="6758698" y="1678193"/>
            <a:ext cx="2162399" cy="2162399"/>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and Pitfalls</a:t>
            </a:r>
            <a:endParaRPr/>
          </a:p>
        </p:txBody>
      </p:sp>
      <p:sp>
        <p:nvSpPr>
          <p:cNvPr id="107" name="Google Shape;10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Database Schema Design: Efficient data organization and scalability.</a:t>
            </a:r>
            <a:endParaRPr/>
          </a:p>
          <a:p>
            <a:pPr marL="457200" lvl="0" indent="-342900" algn="l" rtl="0">
              <a:spcBef>
                <a:spcPts val="0"/>
              </a:spcBef>
              <a:spcAft>
                <a:spcPts val="0"/>
              </a:spcAft>
              <a:buSzPts val="1800"/>
              <a:buChar char="●"/>
            </a:pPr>
            <a:r>
              <a:rPr lang="en" dirty="0"/>
              <a:t>User Authentication: Secure authentication mechanisms and session management.</a:t>
            </a:r>
            <a:endParaRPr/>
          </a:p>
          <a:p>
            <a:pPr marL="457200" lvl="0" indent="-342900" algn="l" rtl="0">
              <a:spcBef>
                <a:spcPts val="0"/>
              </a:spcBef>
              <a:spcAft>
                <a:spcPts val="0"/>
              </a:spcAft>
              <a:buSzPts val="1800"/>
              <a:buChar char="●"/>
            </a:pPr>
            <a:r>
              <a:rPr lang="en" dirty="0"/>
              <a:t>Admin Dashboard Development: Intuitive interface and integration of backend functionalities.</a:t>
            </a:r>
            <a:endParaRPr/>
          </a:p>
          <a:p>
            <a:pPr marL="457200" lvl="0" indent="-342900" algn="l" rtl="0">
              <a:spcBef>
                <a:spcPts val="0"/>
              </a:spcBef>
              <a:spcAft>
                <a:spcPts val="0"/>
              </a:spcAft>
              <a:buSzPts val="1800"/>
              <a:buChar char="●"/>
            </a:pPr>
            <a:r>
              <a:rPr lang="en" dirty="0"/>
              <a:t>Data Security and Privacy Compliance: Implementation of regulations like GDPR.</a:t>
            </a:r>
            <a:endParaRPr/>
          </a:p>
          <a:p>
            <a:pPr marL="457200" lvl="0" indent="-342900" algn="l" rtl="0">
              <a:spcBef>
                <a:spcPts val="0"/>
              </a:spcBef>
              <a:spcAft>
                <a:spcPts val="0"/>
              </a:spcAft>
              <a:buSzPts val="1800"/>
              <a:buChar char="●"/>
            </a:pPr>
            <a:r>
              <a:rPr lang="en" dirty="0"/>
              <a:t>Error Handling and Logging: Robust mechanisms for system monitoring and troubleshooting.</a:t>
            </a:r>
            <a:endParaRPr/>
          </a:p>
        </p:txBody>
      </p:sp>
      <p:cxnSp>
        <p:nvCxnSpPr>
          <p:cNvPr id="108" name="Google Shape;108;p20"/>
          <p:cNvCxnSpPr/>
          <p:nvPr/>
        </p:nvCxnSpPr>
        <p:spPr>
          <a:xfrm>
            <a:off x="2388150" y="4168925"/>
            <a:ext cx="4514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TotalTime>
  <Words>608</Words>
  <PresentationFormat>On-screen Show (16:9)</PresentationFormat>
  <Paragraphs>57</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Raleway</vt:lpstr>
      <vt:lpstr>Source Sans Pro</vt:lpstr>
      <vt:lpstr>Plum</vt:lpstr>
      <vt:lpstr>LUXESTAY (Luxury Staying)</vt:lpstr>
      <vt:lpstr>Today’s Agenda</vt:lpstr>
      <vt:lpstr>Introduction and Key benefits:</vt:lpstr>
      <vt:lpstr>INTRODUCTION</vt:lpstr>
      <vt:lpstr>DESIGN OVERVIEW</vt:lpstr>
      <vt:lpstr>TOOLS &amp; TECHNOLOGIES:</vt:lpstr>
      <vt:lpstr>Frontend Development:</vt:lpstr>
      <vt:lpstr>Backend Development:</vt:lpstr>
      <vt:lpstr>Challenges and Pitfalls</vt:lpstr>
      <vt:lpstr>Achievements</vt:lpstr>
      <vt:lpstr>Customer Value</vt:lpstr>
      <vt:lpstr>Result</vt:lpstr>
      <vt:lpstr>Result</vt:lpstr>
      <vt:lpstr>Result</vt:lpstr>
      <vt:lpstr>Result</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LUXESTAY (Luxury Staying)</dc:title>
  <dc:creator>HP</dc:creator>
  <cp:lastModifiedBy>HP</cp:lastModifiedBy>
  <cp:revision>9</cp:revision>
  <dcterms:modified xsi:type="dcterms:W3CDTF">2024-05-07T15:33:15Z</dcterms:modified>
</cp:coreProperties>
</file>